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7" r:id="rId16"/>
    <p:sldId id="284" r:id="rId17"/>
    <p:sldId id="285" r:id="rId18"/>
    <p:sldId id="286" r:id="rId19"/>
    <p:sldId id="293" r:id="rId20"/>
    <p:sldId id="289" r:id="rId21"/>
    <p:sldId id="294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78EBC-C24B-49C5-808A-DDFBFA2A28D3}" type="datetimeFigureOut">
              <a:rPr lang="en-IN" smtClean="0"/>
              <a:t>21-08-2021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CD3D5-645C-418C-BE7B-82B17964334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9CD3D5-645C-418C-BE7B-82B17964334E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02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18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605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191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436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94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58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3958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60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906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09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7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79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71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40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0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8/21/2021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67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855" y="589724"/>
            <a:ext cx="5108581" cy="2060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HAND MARKET</a:t>
            </a:r>
            <a:br>
              <a:rPr lang="en-US" sz="3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(Old product buy/sell Website using MEAN Stack)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694" y="4207566"/>
            <a:ext cx="11176932" cy="2060712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By:</a:t>
            </a:r>
          </a:p>
          <a:p>
            <a:pPr algn="l">
              <a:lnSpc>
                <a:spcPct val="10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Muskan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Upadhyay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(181500407)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Nitin Kumar Singh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(181500434)</a:t>
            </a:r>
          </a:p>
        </p:txBody>
      </p:sp>
      <p:pic>
        <p:nvPicPr>
          <p:cNvPr id="8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4" y="589724"/>
            <a:ext cx="2271472" cy="20607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FC121-A606-4797-BF12-E8BB43BE1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6" y="817418"/>
            <a:ext cx="3563689" cy="3075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A84519-48A9-4C24-9452-F699E2E682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66" y="3893127"/>
            <a:ext cx="5205563" cy="22582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86" y="-3933"/>
            <a:ext cx="6929103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create a Login component to allow the Admin to login 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 admin panel.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create a component open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adminpanel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type command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g c login 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automatically create the component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to the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app.module.ts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as shown in image.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F35BC-7D49-48BB-98FE-4966BD5B9F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r="37267" b="54788"/>
          <a:stretch/>
        </p:blipFill>
        <p:spPr bwMode="auto">
          <a:xfrm>
            <a:off x="1246194" y="2565137"/>
            <a:ext cx="6017895" cy="3742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app-</a:t>
            </a:r>
            <a:r>
              <a:rPr lang="en-US" sz="3200" u="sng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routing.module.ts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42154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file is used to store all the routes. After creating all the components needed you can give routes to them.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Bootstrap, Fonts and other Styles.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add bootstrap, fonts, Styles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Adminpanel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/app/index.html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as shown below.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12A372-4EC0-4F67-AA41-DD725891ED4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8" b="29192"/>
          <a:stretch/>
        </p:blipFill>
        <p:spPr bwMode="auto">
          <a:xfrm>
            <a:off x="2970920" y="2843433"/>
            <a:ext cx="6239510" cy="3742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set up let's design the</a:t>
            </a:r>
            <a:r>
              <a:rPr lang="en-US" sz="3200" b="1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login page UI</a:t>
            </a:r>
            <a:endParaRPr lang="en-US" sz="3200" u="sng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7769" y="1431720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below shows the UI design for login page.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774B8-75FB-4F13-BCF3-6E25AF4A20A1}"/>
              </a:ext>
            </a:extLst>
          </p:cNvPr>
          <p:cNvPicPr/>
          <p:nvPr/>
        </p:nvPicPr>
        <p:blipFill rotWithShape="1">
          <a:blip r:embed="rId2"/>
          <a:srcRect b="9522"/>
          <a:stretch/>
        </p:blipFill>
        <p:spPr>
          <a:xfrm>
            <a:off x="916249" y="2758042"/>
            <a:ext cx="6273165" cy="337657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Login.component.ts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3182" y="1577008"/>
            <a:ext cx="2743200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just"/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Here We have used </a:t>
            </a:r>
            <a:r>
              <a:rPr lang="en-US" sz="20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Reactive form Validation</a:t>
            </a:r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to validate the form data and </a:t>
            </a:r>
            <a:r>
              <a:rPr lang="en-US" sz="2000" b="1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http service</a:t>
            </a:r>
            <a:r>
              <a:rPr lang="en-US" sz="2000" dirty="0">
                <a:highlight>
                  <a:srgbClr val="C0C0C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 to post and request data from backend 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B864E-C225-42DF-A0B0-9E68416B5E1C}"/>
              </a:ext>
            </a:extLst>
          </p:cNvPr>
          <p:cNvPicPr/>
          <p:nvPr/>
        </p:nvPicPr>
        <p:blipFill rotWithShape="1">
          <a:blip r:embed="rId2"/>
          <a:srcRect b="8234"/>
          <a:stretch/>
        </p:blipFill>
        <p:spPr>
          <a:xfrm>
            <a:off x="1814499" y="1935921"/>
            <a:ext cx="6230620" cy="36489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290" y="234121"/>
            <a:ext cx="8596668" cy="1320800"/>
          </a:xfrm>
        </p:spPr>
        <p:txBody>
          <a:bodyPr>
            <a:normAutofit/>
          </a:bodyPr>
          <a:lstStyle/>
          <a:p>
            <a:pPr algn="r"/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Backend </a:t>
            </a:r>
            <a:r>
              <a:rPr lang="en-US" sz="3200" u="sng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to handle all the database requests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508" y="1774067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Below is a code snippet of the backend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to handle all the database related queries.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5A5D48-4743-4343-8DAE-68F23A845FB3}"/>
              </a:ext>
            </a:extLst>
          </p:cNvPr>
          <p:cNvPicPr/>
          <p:nvPr/>
        </p:nvPicPr>
        <p:blipFill rotWithShape="1">
          <a:blip r:embed="rId2"/>
          <a:srcRect b="7479"/>
          <a:stretch/>
        </p:blipFill>
        <p:spPr>
          <a:xfrm>
            <a:off x="1861987" y="2700849"/>
            <a:ext cx="6315710" cy="36296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Let's have a look at our main Website...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0139626-7CE7-4F5B-9CE8-1DE369E377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6" y="1694621"/>
            <a:ext cx="5179450" cy="225507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D7D93FB9-C0CC-4D76-85EF-3B0FE90FAC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1700869"/>
            <a:ext cx="5179450" cy="2248831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F24329-2E15-4D21-B30B-917A8787B5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7" y="4361620"/>
            <a:ext cx="5179449" cy="2255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FDA0D49-CEA7-4F6F-8D7D-E01875CFAF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0" y="4361620"/>
            <a:ext cx="5283200" cy="22488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2087563"/>
            <a:ext cx="5105400" cy="3703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C19576-0F26-4D88-80FE-7ABED0158F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596900"/>
            <a:ext cx="5587853" cy="2832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5305A6-7AED-4231-9D9D-DFDE4984084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0" b="4530"/>
          <a:stretch/>
        </p:blipFill>
        <p:spPr>
          <a:xfrm>
            <a:off x="6096001" y="596901"/>
            <a:ext cx="5807076" cy="2832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4F14AA-8119-4C45-80BF-24C83F8E9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99" y="3695700"/>
            <a:ext cx="5587853" cy="29690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927C55-AE89-42EF-A5EE-5DCE7E977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95700"/>
            <a:ext cx="5807076" cy="29690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2087563"/>
            <a:ext cx="5105400" cy="3703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9A3959-C422-48B9-B055-475C09EE4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4" y="596900"/>
            <a:ext cx="5261926" cy="283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93ECDA-C1E7-46E1-8D62-FFDCE075BA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3474" y="596900"/>
            <a:ext cx="5363526" cy="2832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0161D0-59B5-4640-9951-6DD5C0EB8A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774" y="3670300"/>
            <a:ext cx="5261926" cy="283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46DF26-3991-4A33-84E9-1D1F6A016E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3474" y="3670300"/>
            <a:ext cx="5363526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5DB7A6-C3E2-4C89-B38A-90584E69C1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670300"/>
            <a:ext cx="5200414" cy="283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08F6E8-72EB-43FB-89ED-6E58358D0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86" y="482600"/>
            <a:ext cx="5403614" cy="283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C47E3-298B-4A76-AAC9-2185BD963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82600"/>
            <a:ext cx="5200414" cy="283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128F50-E638-43C7-AF23-028F78D787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586" y="3543300"/>
            <a:ext cx="5403614" cy="295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8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Wingdings" panose="05000000000000000000" pitchFamily="34" charset="0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term MEAN stack refers to a collection of JavaScript based technologies used to develop web applications.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2400" dirty="0"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34" charset="0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MEAN Stands for MongoDB, Angular, Node.js, Express.</a:t>
            </a:r>
          </a:p>
          <a:p>
            <a:pPr>
              <a:buFont typeface="Wingdings" panose="05000000000000000000" pitchFamily="34" charset="0"/>
              <a:buChar char="§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MEAN stack provides us an efficient and easy way to develop Single Page Web Applications.</a:t>
            </a:r>
          </a:p>
          <a:p>
            <a:pPr>
              <a:buFont typeface="Wingdings" panose="05000000000000000000" pitchFamily="34" charset="0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MEAN stack applications are flexible, scalable, and extensible, making them the perfect candidate for cloud hosting.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sp>
        <p:nvSpPr>
          <p:cNvPr id="20" name="Isosceles Tri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2087563"/>
            <a:ext cx="5105400" cy="37036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C81998-43F8-440A-A0E0-D83D6DDE2E8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" b="2746"/>
          <a:stretch/>
        </p:blipFill>
        <p:spPr>
          <a:xfrm>
            <a:off x="295423" y="459935"/>
            <a:ext cx="5587853" cy="2969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297BA6-5B38-4C2B-A62A-A01743FB422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1" b="6036"/>
          <a:stretch/>
        </p:blipFill>
        <p:spPr>
          <a:xfrm>
            <a:off x="6308726" y="459936"/>
            <a:ext cx="5355100" cy="2932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5E4F2-6241-48B0-971D-8CB3B13A78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6586" y="3670300"/>
            <a:ext cx="5355100" cy="2832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97CD0-4159-430E-8BF2-10D7C2B6595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423" y="3670300"/>
            <a:ext cx="5587853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1B83C8-4E7E-4137-84EB-752C815A0A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670300"/>
            <a:ext cx="5454414" cy="283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AEA76-0FE0-4B31-A7FE-2CFDBD723F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900" y="457200"/>
            <a:ext cx="5208988" cy="283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15655C-841F-4A1C-A2F4-9798F7934A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457200"/>
            <a:ext cx="5454414" cy="2832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EBF7C-123B-4410-9143-B23840F1ED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901" y="3670300"/>
            <a:ext cx="5208988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53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95500"/>
            <a:ext cx="10353675" cy="3695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 dirty="0"/>
              <a:t>      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7F2A4-F00D-41FB-918F-0DB721B172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800" y="3670300"/>
            <a:ext cx="5247088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860A2C-D891-4EA2-9B6E-28BEDBD82D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986" y="520700"/>
            <a:ext cx="5149614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F0695B-7545-489B-B878-46D826BC7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986" y="3670300"/>
            <a:ext cx="5149614" cy="283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238484-8340-4862-9ED3-96D5EF7F32A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6800" y="520700"/>
            <a:ext cx="5247088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0EC56-02F5-4D1F-8547-A6BDF924F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12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4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cs typeface="Calibri Light" panose="020F0302020204030204"/>
              </a:rPr>
              <a:t>What is MongoDB ?</a:t>
            </a:r>
            <a:endParaRPr lang="en-US" sz="3200" u="sng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2" y="2160590"/>
            <a:ext cx="8470898" cy="3429260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MongoDB is an open source, NoSQL database designed for cloud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It uses object-oriented organization instead of a relational model. The format of storage is called BSON(Binary JSON)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MongoDB is well known for its ability to manage large amounts of data without compromising on data access.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Everything in MongoDB is stored in key : value format.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sp>
        <p:nvSpPr>
          <p:cNvPr id="16" name="Isosceles Tri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Express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Express is a minimal and flexible Node.js web application framework that provides a robust set of features for web and mobile applications.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Forming the backend of the MEAN stack, Express handles all the interactions between the frontend and the database, ensuring a smooth transfer of data to the end user.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Express offers excellent error handling and templating functionality to aid your development.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 defines a routing table which is used to perform different actions based on HTTP method and URL.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 allows to dynamically render HTML Pages based on passing arguments to templates.</a:t>
            </a: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</a:rPr>
              <a:t>Angular 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Angular  is an open source Typescript framework by Google to build web applications. It can be freely used, changed and shared by anyone.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Angular makes it easy to create reactive </a:t>
            </a:r>
            <a:r>
              <a:rPr lang="en-US" sz="26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Single Page Applications</a:t>
            </a: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(SPAs).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Angular uses Microsoft's TypeScript language, which provides Class-based Object Oriented Programming, Static Typing, Generics etc. which are the features of a server-side programming language.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Supports dynamic loading of the page.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Angular also provides Angular Materials to support UI development.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Node.js is a cross-platform environment and library for running JavaScript applications which is used to create networking and server-side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Many of the basic modules of Node.js are written in JavaScript. Node.js is mostly used to run real-time server applications.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Node.js is built on Google Chrome's V8 JavaScript Engine, so its library is very fast in code execution.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Node.js has an open source community which has produced many excellent modules to add additional capabilities to Node.js applications.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Creating a MEAN project...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separate folder named Second Hand Market to store all the project files.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inside this folder open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run the command.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     </a:t>
            </a:r>
            <a:r>
              <a:rPr lang="en-US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ng new Frontend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command will create a new Angular project named Frontend containing all the files shown below.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28382" y="4404138"/>
            <a:ext cx="283917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**Important : You should have installed latest version of  node and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on your system</a:t>
            </a:r>
            <a:r>
              <a:rPr lang="en-US" sz="2000" dirty="0">
                <a:solidFill>
                  <a:schemeClr val="accent5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385BF-E21F-4CF0-BE64-02C88F3A493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r="36023" b="45618"/>
          <a:stretch/>
        </p:blipFill>
        <p:spPr bwMode="auto">
          <a:xfrm>
            <a:off x="1245703" y="4404137"/>
            <a:ext cx="6096001" cy="234121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769" y="-3933"/>
            <a:ext cx="8596668" cy="66526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same command again to generate another Angular project to design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AdminPanel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create another folder inside Second Hand Market folder named Backend to store all the backend data of the site.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inside the Backend folder and open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run the command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               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generate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file, open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package.json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and set all the dependencies.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this  run the command to install all the dependencies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                              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npm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–g node-modules</a:t>
            </a: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your backend folder will load like as shown.</a:t>
            </a:r>
          </a:p>
          <a:p>
            <a:pPr marL="285750" indent="-28575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0054FA-84A5-45F6-B31C-F27EAA27AC1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" r="36378" b="64273"/>
          <a:stretch/>
        </p:blipFill>
        <p:spPr bwMode="auto">
          <a:xfrm>
            <a:off x="6894233" y="3995631"/>
            <a:ext cx="5171962" cy="2425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 Coding the Web Now...</a:t>
            </a:r>
          </a:p>
        </p:txBody>
      </p:sp>
      <p:pic>
        <p:nvPicPr>
          <p:cNvPr id="5" name="Graphic 5" descr="Gear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V="1">
            <a:off x="4268888" y="1354959"/>
            <a:ext cx="368490" cy="3593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3276" y="1940753"/>
            <a:ext cx="7491894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/>
              <a:t>	</a:t>
            </a:r>
            <a:r>
              <a:rPr lang="en-US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Let’s setup </a:t>
            </a:r>
            <a:r>
              <a:rPr lang="en-US" u="sng" dirty="0" err="1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AdminPanel</a:t>
            </a:r>
            <a:r>
              <a:rPr lang="en-US" u="sng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</a:p>
          <a:p>
            <a:endParaRPr lang="en-US" u="sng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inside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AdminPanel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 and open the folder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run the command 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serve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will compile your code.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Chrome browser(or any other) and type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localhost:4200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you will see something like this as shown.</a:t>
            </a:r>
          </a:p>
          <a:p>
            <a:pPr marL="285750" indent="-285750">
              <a:buFont typeface="Arial" panose="020B0604020202020204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F1619-32D4-4602-9654-CC5578ED222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8" t="45537" r="42774" b="22199"/>
          <a:stretch/>
        </p:blipFill>
        <p:spPr bwMode="auto">
          <a:xfrm>
            <a:off x="1513923" y="3949147"/>
            <a:ext cx="6070600" cy="27299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184</TotalTime>
  <Words>974</Words>
  <Application>Microsoft Office PowerPoint</Application>
  <PresentationFormat>Widescreen</PresentationFormat>
  <Paragraphs>83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Bookman Old Style</vt:lpstr>
      <vt:lpstr>Calibri</vt:lpstr>
      <vt:lpstr>Rockwell</vt:lpstr>
      <vt:lpstr>Times New Roman</vt:lpstr>
      <vt:lpstr>Wingdings</vt:lpstr>
      <vt:lpstr>Damask</vt:lpstr>
      <vt:lpstr>SECOND HAND MARKET  (Old product buy/sell Website using MEAN Stack)</vt:lpstr>
      <vt:lpstr>Introduction to MEAN</vt:lpstr>
      <vt:lpstr>What is MongoDB ?</vt:lpstr>
      <vt:lpstr>What is Express ?</vt:lpstr>
      <vt:lpstr>Angular 12</vt:lpstr>
      <vt:lpstr>Node.js</vt:lpstr>
      <vt:lpstr>Creating a MEAN project...</vt:lpstr>
      <vt:lpstr>PowerPoint Presentation</vt:lpstr>
      <vt:lpstr>Start Coding the Web Now...</vt:lpstr>
      <vt:lpstr>PowerPoint Presentation</vt:lpstr>
      <vt:lpstr>app-routing.module.ts</vt:lpstr>
      <vt:lpstr>Adding Bootstrap, Fonts and other Styles.</vt:lpstr>
      <vt:lpstr>All set up let's design the login page UI</vt:lpstr>
      <vt:lpstr>Login.component.ts</vt:lpstr>
      <vt:lpstr>Backend Api file to handle all the database requests</vt:lpstr>
      <vt:lpstr>Let's have a look at our main Website...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1597</cp:revision>
  <dcterms:created xsi:type="dcterms:W3CDTF">2013-07-15T20:26:00Z</dcterms:created>
  <dcterms:modified xsi:type="dcterms:W3CDTF">2021-08-21T16:16:28Z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